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19"/>
  </p:notesMasterIdLst>
  <p:handoutMasterIdLst>
    <p:handoutMasterId r:id="rId20"/>
  </p:handoutMasterIdLst>
  <p:sldIdLst>
    <p:sldId id="279" r:id="rId2"/>
    <p:sldId id="280" r:id="rId3"/>
    <p:sldId id="281" r:id="rId4"/>
    <p:sldId id="282" r:id="rId5"/>
    <p:sldId id="283" r:id="rId6"/>
    <p:sldId id="284" r:id="rId7"/>
    <p:sldId id="289" r:id="rId8"/>
    <p:sldId id="286" r:id="rId9"/>
    <p:sldId id="287" r:id="rId10"/>
    <p:sldId id="263" r:id="rId11"/>
    <p:sldId id="269" r:id="rId12"/>
    <p:sldId id="273" r:id="rId13"/>
    <p:sldId id="274" r:id="rId14"/>
    <p:sldId id="268" r:id="rId15"/>
    <p:sldId id="277" r:id="rId16"/>
    <p:sldId id="278" r:id="rId17"/>
    <p:sldId id="28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952C"/>
    <a:srgbClr val="7D11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1" d="100"/>
          <a:sy n="81" d="100"/>
        </p:scale>
        <p:origin x="-1360" y="-2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A98D02C6-60FD-4C99-93D0-97938C0C33D3}" srcId="{6185385F-7CE3-4D9E-B9A7-9B4B32E21956}" destId="{A834F18D-8233-4957-8B94-CE7E59376316}" srcOrd="1" destOrd="0" parTransId="{52C1E5F9-EEF3-4ACB-ABC1-AB63651377C1}" sibTransId="{78B26FEE-F2B3-47CF-B218-13F8B355BF5E}"/>
    <dgm:cxn modelId="{C109637C-7602-CA4C-9FE4-7E77A9B7624E}" type="presOf" srcId="{A834F18D-8233-4957-8B94-CE7E59376316}" destId="{06747762-2F92-4D50-B69D-48A58486E21C}" srcOrd="0" destOrd="0" presId="urn:microsoft.com/office/officeart/2005/8/layout/venn1"/>
    <dgm:cxn modelId="{57CE0FAA-B8F8-4413-8506-B3EDA4641088}" srcId="{6185385F-7CE3-4D9E-B9A7-9B4B32E21956}" destId="{24EDC484-4E83-437C-85E5-B9938E8DC73B}" srcOrd="3" destOrd="0" parTransId="{9C79316E-B6AB-42FA-9EDD-8403B6586EFE}" sibTransId="{7C6CD740-FC42-46E0-9791-706BC4BE4D85}"/>
    <dgm:cxn modelId="{0170DFE9-0B5E-4943-8811-CEB4A3AC15E9}" srcId="{6185385F-7CE3-4D9E-B9A7-9B4B32E21956}" destId="{F21DAD99-DD8D-4760-ADE1-445541BBE483}" srcOrd="2" destOrd="0" parTransId="{C918C20E-0779-4C7C-88D8-273F50AF772C}" sibTransId="{41E70A69-B053-47E4-A2C0-3F114112DDE3}"/>
    <dgm:cxn modelId="{99FD863E-0A8A-6D49-B2A2-FD99450DF997}" type="presOf" srcId="{F21DAD99-DD8D-4760-ADE1-445541BBE483}" destId="{2E077229-06C1-41B3-9463-EE67957D1E3B}" srcOrd="1" destOrd="0" presId="urn:microsoft.com/office/officeart/2005/8/layout/venn1"/>
    <dgm:cxn modelId="{F87EEB21-0169-4E4F-BCB6-7902B4816355}" type="presOf" srcId="{A834F18D-8233-4957-8B94-CE7E59376316}" destId="{69729D9A-EC86-48F0-BFDE-C2CD8DC8CF0B}" srcOrd="1" destOrd="0" presId="urn:microsoft.com/office/officeart/2005/8/layout/venn1"/>
    <dgm:cxn modelId="{B866EC5E-D641-5949-BDFD-01CD4628F8DA}" type="presOf" srcId="{6AE05C95-EB61-4BBF-A6A7-0C29D10CF7A2}" destId="{AAA6E5B3-5088-4F47-8797-2430C76925A2}" srcOrd="1" destOrd="0" presId="urn:microsoft.com/office/officeart/2005/8/layout/venn1"/>
    <dgm:cxn modelId="{314EB44A-4BDA-CF4A-BD75-E70E7F376A48}" type="presOf" srcId="{6AE05C95-EB61-4BBF-A6A7-0C29D10CF7A2}" destId="{FD06CBBF-DF14-481E-B798-6A7583B2F969}" srcOrd="0" destOrd="0" presId="urn:microsoft.com/office/officeart/2005/8/layout/venn1"/>
    <dgm:cxn modelId="{0BF2A243-D4A3-0D45-B379-161D85173CC0}" type="presOf" srcId="{F21DAD99-DD8D-4760-ADE1-445541BBE483}" destId="{70E4364A-D657-43C1-9FD5-C1992C9B515B}" srcOrd="0" destOrd="0" presId="urn:microsoft.com/office/officeart/2005/8/layout/venn1"/>
    <dgm:cxn modelId="{B381623D-024B-B847-9293-83354B7A0D5C}" type="presOf" srcId="{24EDC484-4E83-437C-85E5-B9938E8DC73B}" destId="{FC7A7AFE-61FA-46F4-BB75-F6932104FB02}" srcOrd="0" destOrd="0" presId="urn:microsoft.com/office/officeart/2005/8/layout/venn1"/>
    <dgm:cxn modelId="{67730D25-D598-5C48-9F8C-2E6416366215}" type="presOf" srcId="{24EDC484-4E83-437C-85E5-B9938E8DC73B}" destId="{C9143451-B02F-4171-B448-04CBA99F8A19}" srcOrd="1" destOrd="0" presId="urn:microsoft.com/office/officeart/2005/8/layout/venn1"/>
    <dgm:cxn modelId="{D728BCA4-059C-8840-8FC8-1B73ADB6D259}" type="presOf" srcId="{6185385F-7CE3-4D9E-B9A7-9B4B32E21956}" destId="{7CCABEF8-958C-436C-94B4-710F6E526E90}" srcOrd="0"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21AC5CEC-AD71-5642-8771-42142FA2E4E2}" type="presParOf" srcId="{7CCABEF8-958C-436C-94B4-710F6E526E90}" destId="{FD06CBBF-DF14-481E-B798-6A7583B2F969}" srcOrd="0" destOrd="0" presId="urn:microsoft.com/office/officeart/2005/8/layout/venn1"/>
    <dgm:cxn modelId="{D87AA6CE-5EC5-CC4B-99A8-86D0B49FDC18}" type="presParOf" srcId="{7CCABEF8-958C-436C-94B4-710F6E526E90}" destId="{AAA6E5B3-5088-4F47-8797-2430C76925A2}" srcOrd="1" destOrd="0" presId="urn:microsoft.com/office/officeart/2005/8/layout/venn1"/>
    <dgm:cxn modelId="{1F6F7590-CF48-C245-B8F7-CD2304ED4873}" type="presParOf" srcId="{7CCABEF8-958C-436C-94B4-710F6E526E90}" destId="{06747762-2F92-4D50-B69D-48A58486E21C}" srcOrd="2" destOrd="0" presId="urn:microsoft.com/office/officeart/2005/8/layout/venn1"/>
    <dgm:cxn modelId="{FA1BD0D5-F548-A044-BCE0-7E8C945C6EEB}" type="presParOf" srcId="{7CCABEF8-958C-436C-94B4-710F6E526E90}" destId="{69729D9A-EC86-48F0-BFDE-C2CD8DC8CF0B}" srcOrd="3" destOrd="0" presId="urn:microsoft.com/office/officeart/2005/8/layout/venn1"/>
    <dgm:cxn modelId="{1AFAACE6-04FA-D547-A4E6-20CC9DF5D0FE}" type="presParOf" srcId="{7CCABEF8-958C-436C-94B4-710F6E526E90}" destId="{70E4364A-D657-43C1-9FD5-C1992C9B515B}" srcOrd="4" destOrd="0" presId="urn:microsoft.com/office/officeart/2005/8/layout/venn1"/>
    <dgm:cxn modelId="{47755563-4D15-5243-BBBA-8C26EB14A88A}" type="presParOf" srcId="{7CCABEF8-958C-436C-94B4-710F6E526E90}" destId="{2E077229-06C1-41B3-9463-EE67957D1E3B}" srcOrd="5" destOrd="0" presId="urn:microsoft.com/office/officeart/2005/8/layout/venn1"/>
    <dgm:cxn modelId="{4EF7F300-5B07-F74B-AFDF-57875903CC05}" type="presParOf" srcId="{7CCABEF8-958C-436C-94B4-710F6E526E90}" destId="{FC7A7AFE-61FA-46F4-BB75-F6932104FB02}" srcOrd="6" destOrd="0" presId="urn:microsoft.com/office/officeart/2005/8/layout/venn1"/>
    <dgm:cxn modelId="{1889043D-A162-AB47-96BC-9D63AB9E9CE5}"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9/24/12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9/24/12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5823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8194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IUPUI SERIES ON SERVICE LEARNING RESEARCH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INSTITUTIONS</a:t>
            </a: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Julie Hatcher, Barbara Holland, Kevin </a:t>
            </a:r>
            <a:r>
              <a:rPr lang="en-US" sz="2800" dirty="0" err="1" smtClean="0">
                <a:solidFill>
                  <a:schemeClr val="bg1"/>
                </a:solidFill>
              </a:rPr>
              <a:t>Kecskes</a:t>
            </a:r>
            <a:r>
              <a:rPr lang="en-US" sz="2800" dirty="0" smtClean="0">
                <a:solidFill>
                  <a:schemeClr val="bg1"/>
                </a:solidFill>
              </a:rPr>
              <a:t>, </a:t>
            </a:r>
            <a:r>
              <a:rPr lang="en-US" sz="2800" dirty="0" err="1" smtClean="0">
                <a:solidFill>
                  <a:schemeClr val="bg1"/>
                </a:solidFill>
              </a:rPr>
              <a:t>Lorilee</a:t>
            </a:r>
            <a:r>
              <a:rPr lang="en-US" sz="2800" dirty="0" smtClean="0">
                <a:solidFill>
                  <a:schemeClr val="bg1"/>
                </a:solidFill>
              </a:rPr>
              <a:t> </a:t>
            </a:r>
            <a:r>
              <a:rPr lang="en-US" sz="2800" dirty="0" err="1" smtClean="0">
                <a:solidFill>
                  <a:schemeClr val="bg1"/>
                </a:solidFill>
              </a:rPr>
              <a:t>Sandmann</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3881561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2941603" y="5063705"/>
            <a:ext cx="6081625" cy="1431985"/>
          </a:xfrm>
        </p:spPr>
        <p:txBody>
          <a:bodyPr>
            <a:normAutofit fontScale="90000"/>
          </a:bodyPr>
          <a:lstStyle/>
          <a:p>
            <a:r>
              <a:rPr lang="en-US" b="1" dirty="0" smtClean="0">
                <a:latin typeface="Open Sans" pitchFamily="34" charset="0"/>
                <a:ea typeface="Open Sans" pitchFamily="34" charset="0"/>
                <a:cs typeface="Open Sans" pitchFamily="34" charset="0"/>
              </a:rPr>
              <a:t>Institutional Leadership</a:t>
            </a:r>
            <a:r>
              <a:rPr lang="en-US" dirty="0" smtClean="0">
                <a:latin typeface="Open Sans" pitchFamily="34" charset="0"/>
                <a:ea typeface="Open Sans" pitchFamily="34" charset="0"/>
                <a:cs typeface="Open Sans" pitchFamily="34" charset="0"/>
              </a:rPr>
              <a:t/>
            </a:r>
            <a:br>
              <a:rPr lang="en-US" dirty="0" smtClean="0">
                <a:latin typeface="Open Sans" pitchFamily="34" charset="0"/>
                <a:ea typeface="Open Sans" pitchFamily="34" charset="0"/>
                <a:cs typeface="Open Sans" pitchFamily="34" charset="0"/>
              </a:rPr>
            </a:br>
            <a:r>
              <a:rPr lang="en-US" sz="3100" dirty="0" smtClean="0">
                <a:latin typeface="Open Sans" pitchFamily="34" charset="0"/>
                <a:ea typeface="Open Sans" pitchFamily="34" charset="0"/>
                <a:cs typeface="Open Sans" pitchFamily="34" charset="0"/>
              </a:rPr>
              <a:t>L. </a:t>
            </a:r>
            <a:r>
              <a:rPr lang="en-US" sz="3100" b="1" dirty="0" smtClean="0">
                <a:latin typeface="Open Sans" pitchFamily="34" charset="0"/>
                <a:ea typeface="Open Sans" pitchFamily="34" charset="0"/>
                <a:cs typeface="Open Sans" pitchFamily="34" charset="0"/>
              </a:rPr>
              <a:t>Sandmann &amp; W. Plater </a:t>
            </a:r>
            <a:endParaRPr lang="en-US" sz="3100" b="1" dirty="0">
              <a:latin typeface="Open Sans" pitchFamily="34" charset="0"/>
              <a:ea typeface="Open Sans" pitchFamily="34" charset="0"/>
              <a:cs typeface="Open Sans" pitchFamily="34" charset="0"/>
            </a:endParaRPr>
          </a:p>
        </p:txBody>
      </p:sp>
      <p:pic>
        <p:nvPicPr>
          <p:cNvPr id="1026" name="Picture 2" descr="http://3.bp.blogspot.com/-M82Vpgapnrw/TrMgN4C-TnI/AAAAAAAAACA/lYZhjBbMnFY/s1600/Thought-Leadershi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285" y="222945"/>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74785"/>
            <a:ext cx="8229600" cy="3573696"/>
          </a:xfrm>
        </p:spPr>
        <p:txBody>
          <a:bodyPr>
            <a:normAutofit/>
          </a:bodyPr>
          <a:lstStyle/>
          <a:p>
            <a:r>
              <a:rPr lang="en-US" dirty="0"/>
              <a:t>Leadership may be present in a course, a program, an institution, or a movement</a:t>
            </a:r>
          </a:p>
          <a:p>
            <a:r>
              <a:rPr lang="en-US" dirty="0"/>
              <a:t>Administrative leadership is central and occurs at multiple levels</a:t>
            </a:r>
          </a:p>
          <a:p>
            <a:r>
              <a:rPr lang="en-US" dirty="0"/>
              <a:t>The context of leadership is increasingly </a:t>
            </a:r>
            <a:r>
              <a:rPr lang="en-US" dirty="0" smtClean="0"/>
              <a:t>complex</a:t>
            </a:r>
            <a:endParaRPr lang="en-US" dirty="0"/>
          </a:p>
        </p:txBody>
      </p:sp>
      <p:sp>
        <p:nvSpPr>
          <p:cNvPr id="7" name="Rectangle 6"/>
          <p:cNvSpPr/>
          <p:nvPr/>
        </p:nvSpPr>
        <p:spPr>
          <a:xfrm>
            <a:off x="2323379" y="0"/>
            <a:ext cx="4904025" cy="307777"/>
          </a:xfrm>
          <a:prstGeom prst="rect">
            <a:avLst/>
          </a:prstGeom>
        </p:spPr>
        <p:txBody>
          <a:bodyPr wrap="square">
            <a:spAutoFit/>
          </a:bodyPr>
          <a:lstStyle/>
          <a:p>
            <a:pPr lvl="0" algn="ctr"/>
            <a:r>
              <a:rPr lang="en-US" sz="1400" u="sng"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7292"/>
            <a:ext cx="8229600" cy="3849741"/>
          </a:xfrm>
        </p:spPr>
        <p:txBody>
          <a:bodyPr>
            <a:normAutofit/>
          </a:bodyPr>
          <a:lstStyle/>
          <a:p>
            <a:pPr lvl="0"/>
            <a:r>
              <a:rPr lang="en-US" dirty="0"/>
              <a:t>Definitions of leadership:</a:t>
            </a:r>
          </a:p>
          <a:p>
            <a:pPr lvl="1"/>
            <a:r>
              <a:rPr lang="en-US" dirty="0"/>
              <a:t>A process whereby an individual influences a group of individuals to achieve a common goal (</a:t>
            </a:r>
            <a:r>
              <a:rPr lang="en-US" dirty="0" err="1"/>
              <a:t>Northouse</a:t>
            </a:r>
            <a:r>
              <a:rPr lang="en-US" dirty="0" smtClean="0"/>
              <a:t>, 2013)</a:t>
            </a:r>
          </a:p>
          <a:p>
            <a:pPr marL="514350" indent="-457200"/>
            <a:r>
              <a:rPr lang="en-US" dirty="0" smtClean="0"/>
              <a:t>Innovation</a:t>
            </a:r>
            <a:r>
              <a:rPr lang="en-US" dirty="0"/>
              <a:t>, change, culture, institutionalization, and technology</a:t>
            </a:r>
          </a:p>
          <a:p>
            <a:endParaRPr lang="en-US" dirty="0"/>
          </a:p>
        </p:txBody>
      </p:sp>
      <p:sp>
        <p:nvSpPr>
          <p:cNvPr id="4" name="Rectangle 3"/>
          <p:cNvSpPr/>
          <p:nvPr/>
        </p:nvSpPr>
        <p:spPr>
          <a:xfrm>
            <a:off x="2323380" y="0"/>
            <a:ext cx="495105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2555740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Range of Theories</a:t>
            </a:r>
            <a:endParaRPr lang="en-US" dirty="0"/>
          </a:p>
        </p:txBody>
      </p:sp>
      <p:sp>
        <p:nvSpPr>
          <p:cNvPr id="3" name="Content Placeholder 2"/>
          <p:cNvSpPr>
            <a:spLocks noGrp="1"/>
          </p:cNvSpPr>
          <p:nvPr>
            <p:ph sz="half" idx="1"/>
          </p:nvPr>
        </p:nvSpPr>
        <p:spPr/>
        <p:txBody>
          <a:bodyPr>
            <a:normAutofit fontScale="77500" lnSpcReduction="20000"/>
          </a:bodyPr>
          <a:lstStyle/>
          <a:p>
            <a:pPr lvl="0"/>
            <a:r>
              <a:rPr lang="en-US" dirty="0"/>
              <a:t>Positivist leadership frameworks</a:t>
            </a:r>
          </a:p>
          <a:p>
            <a:pPr lvl="1"/>
            <a:r>
              <a:rPr lang="en-US" dirty="0"/>
              <a:t>Trait, Behavior, Power and influence, Contingency, Cognitive, Cultural/symbolic</a:t>
            </a:r>
          </a:p>
          <a:p>
            <a:pPr lvl="1"/>
            <a:r>
              <a:rPr lang="en-US" dirty="0"/>
              <a:t>Critiques:  leader-centered, individualistic, hierarchical, highly structured, universal assumptions about leadership, emphasis on leader’s power over followers, value-neutral </a:t>
            </a:r>
            <a:r>
              <a:rPr lang="en-US" dirty="0" smtClean="0"/>
              <a:t>assumptions</a:t>
            </a:r>
            <a:endParaRPr lang="en-US" dirty="0"/>
          </a:p>
        </p:txBody>
      </p:sp>
      <p:sp>
        <p:nvSpPr>
          <p:cNvPr id="4" name="Content Placeholder 3"/>
          <p:cNvSpPr>
            <a:spLocks noGrp="1"/>
          </p:cNvSpPr>
          <p:nvPr>
            <p:ph sz="half" idx="2"/>
          </p:nvPr>
        </p:nvSpPr>
        <p:spPr/>
        <p:txBody>
          <a:bodyPr>
            <a:normAutofit fontScale="77500" lnSpcReduction="20000"/>
          </a:bodyPr>
          <a:lstStyle/>
          <a:p>
            <a:pPr lvl="0"/>
            <a:r>
              <a:rPr lang="en-US" dirty="0" smtClean="0"/>
              <a:t>New leadership paradigms (Kezar, Carducci &amp; Contreras-</a:t>
            </a:r>
            <a:r>
              <a:rPr lang="en-US" dirty="0" err="1" smtClean="0"/>
              <a:t>McGavin</a:t>
            </a:r>
            <a:r>
              <a:rPr lang="en-US" dirty="0" smtClean="0"/>
              <a:t>, 2006)</a:t>
            </a:r>
          </a:p>
          <a:p>
            <a:pPr lvl="1"/>
            <a:r>
              <a:rPr lang="en-US" dirty="0" smtClean="0"/>
              <a:t>Constructivism: influenced by experience and background </a:t>
            </a:r>
          </a:p>
          <a:p>
            <a:pPr lvl="1"/>
            <a:r>
              <a:rPr lang="en-US" dirty="0" smtClean="0"/>
              <a:t>Critical theory: explore power dynamics and values</a:t>
            </a:r>
          </a:p>
          <a:p>
            <a:pPr lvl="1"/>
            <a:r>
              <a:rPr lang="en-US" dirty="0" smtClean="0"/>
              <a:t> Postmodernism: critique assumption of leaders as white male elites</a:t>
            </a:r>
          </a:p>
          <a:p>
            <a:pPr lvl="1"/>
            <a:r>
              <a:rPr lang="en-US" dirty="0" smtClean="0"/>
              <a:t>Distributed leadership: mobilizing leadership at all levels of the organization; collective patterns of leadership; focuses on the practice of leadership</a:t>
            </a:r>
          </a:p>
          <a:p>
            <a:endParaRPr lang="en-US" dirty="0" smtClean="0"/>
          </a:p>
          <a:p>
            <a:endParaRPr lang="en-US" dirty="0"/>
          </a:p>
        </p:txBody>
      </p:sp>
      <p:sp>
        <p:nvSpPr>
          <p:cNvPr id="5" name="Rectangle 4"/>
          <p:cNvSpPr/>
          <p:nvPr/>
        </p:nvSpPr>
        <p:spPr>
          <a:xfrm>
            <a:off x="877932" y="146642"/>
            <a:ext cx="488107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1845534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Autofit/>
          </a:bodyPr>
          <a:lstStyle/>
          <a:p>
            <a:r>
              <a:rPr lang="en-US" sz="3200" dirty="0" smtClean="0">
                <a:latin typeface="Open Sans" pitchFamily="34" charset="0"/>
                <a:ea typeface="Open Sans" pitchFamily="34" charset="0"/>
                <a:cs typeface="Open Sans" pitchFamily="34" charset="0"/>
              </a:rPr>
              <a:t>Distributed Leadership</a:t>
            </a:r>
          </a:p>
          <a:p>
            <a:endParaRPr lang="en-US" sz="3200" dirty="0" smtClean="0">
              <a:latin typeface="Open Sans" pitchFamily="34" charset="0"/>
              <a:ea typeface="Open Sans" pitchFamily="34" charset="0"/>
              <a:cs typeface="Open Sans" pitchFamily="34" charset="0"/>
            </a:endParaRPr>
          </a:p>
          <a:p>
            <a:r>
              <a:rPr lang="en-US" sz="3200" dirty="0" smtClean="0">
                <a:latin typeface="Open Sans" pitchFamily="34" charset="0"/>
                <a:ea typeface="Open Sans" pitchFamily="34" charset="0"/>
                <a:cs typeface="Open Sans" pitchFamily="34" charset="0"/>
              </a:rPr>
              <a:t>Accountability</a:t>
            </a:r>
            <a:endParaRPr lang="en-US" sz="3200" dirty="0">
              <a:latin typeface="Open Sans" pitchFamily="34" charset="0"/>
              <a:ea typeface="Open Sans" pitchFamily="34" charset="0"/>
              <a:cs typeface="Open Sans" pitchFamily="34" charset="0"/>
            </a:endParaRPr>
          </a:p>
        </p:txBody>
      </p:sp>
      <p:pic>
        <p:nvPicPr>
          <p:cNvPr id="6" name="Content Placeholder 5" descr="http://upload.wikimedia.org/wikipedia/commons/thumb/f/f7/SuperMacro_Rope.JPG/250px-SuperMacro_Rop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42461" y="1435100"/>
            <a:ext cx="4883953" cy="40599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630477" y="0"/>
            <a:ext cx="499397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5276642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5050" y="730228"/>
            <a:ext cx="5111750" cy="5853113"/>
          </a:xfrm>
        </p:spPr>
        <p:txBody>
          <a:bodyPr>
            <a:noAutofit/>
          </a:bodyPr>
          <a:lstStyle/>
          <a:p>
            <a:pPr lvl="0"/>
            <a:r>
              <a:rPr lang="en-US" sz="2000" dirty="0"/>
              <a:t>Defining leadership in service learning and community engagement </a:t>
            </a:r>
          </a:p>
          <a:p>
            <a:pPr lvl="0"/>
            <a:r>
              <a:rPr lang="en-US" sz="2000" dirty="0" smtClean="0"/>
              <a:t>Understanding </a:t>
            </a:r>
            <a:r>
              <a:rPr lang="en-US" sz="2000" dirty="0"/>
              <a:t>distributed leadership in service learning and community engagement</a:t>
            </a:r>
          </a:p>
          <a:p>
            <a:pPr lvl="0"/>
            <a:r>
              <a:rPr lang="en-US" sz="2000" dirty="0"/>
              <a:t>Developing leadership accountability in service learning and community engagement</a:t>
            </a:r>
          </a:p>
          <a:p>
            <a:pPr lvl="0"/>
            <a:r>
              <a:rPr lang="en-US" sz="2000" dirty="0"/>
              <a:t>Effective leadership development practices for service learning and community engagement</a:t>
            </a:r>
          </a:p>
          <a:p>
            <a:pPr lvl="0"/>
            <a:r>
              <a:rPr lang="en-US" sz="2000" dirty="0"/>
              <a:t>Useful, empirical research into leadership for service learning and community engagement</a:t>
            </a:r>
          </a:p>
          <a:p>
            <a:r>
              <a:rPr lang="en-US" sz="2000" dirty="0"/>
              <a:t>More…</a:t>
            </a:r>
            <a:br>
              <a:rPr lang="en-US" sz="2000" dirty="0"/>
            </a:br>
            <a:endParaRPr lang="en-US" sz="2000" dirty="0"/>
          </a:p>
          <a:p>
            <a:endParaRPr lang="en-US" sz="2000" dirty="0"/>
          </a:p>
        </p:txBody>
      </p:sp>
      <p:pic>
        <p:nvPicPr>
          <p:cNvPr id="5" name="Picture 2" descr="C:\Documents and Settings\sandmann\Local Settings\Temporary Internet Files\Content.IE5\SNHFN2Y8\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72" y="803335"/>
            <a:ext cx="2922049" cy="29220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02932" y="0"/>
            <a:ext cx="482151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6095842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5050" y="695724"/>
            <a:ext cx="5111750" cy="5853113"/>
          </a:xfrm>
        </p:spPr>
        <p:txBody>
          <a:bodyPr>
            <a:noAutofit/>
          </a:bodyPr>
          <a:lstStyle/>
          <a:p>
            <a:pPr lvl="0"/>
            <a:r>
              <a:rPr lang="en-US" sz="2000" dirty="0"/>
              <a:t>Defining leadership in service learning and community engagement </a:t>
            </a:r>
          </a:p>
          <a:p>
            <a:pPr lvl="0"/>
            <a:r>
              <a:rPr lang="en-US" sz="2000" dirty="0" smtClean="0"/>
              <a:t>Understanding </a:t>
            </a:r>
            <a:r>
              <a:rPr lang="en-US" sz="2000" dirty="0"/>
              <a:t>distributed leadership in service learning and community engagement</a:t>
            </a:r>
          </a:p>
          <a:p>
            <a:pPr lvl="0"/>
            <a:r>
              <a:rPr lang="en-US" sz="2000" dirty="0"/>
              <a:t>Developing leadership accountability in service learning and community engagement</a:t>
            </a:r>
          </a:p>
          <a:p>
            <a:pPr lvl="0"/>
            <a:r>
              <a:rPr lang="en-US" sz="2000" dirty="0"/>
              <a:t>Effective leadership development practices for service learning and community engagement</a:t>
            </a:r>
          </a:p>
          <a:p>
            <a:pPr lvl="0"/>
            <a:r>
              <a:rPr lang="en-US" sz="2000" dirty="0"/>
              <a:t>Useful, empirical research into leadership for service learning and community engagement</a:t>
            </a:r>
          </a:p>
          <a:p>
            <a:r>
              <a:rPr lang="en-US" sz="2000" dirty="0"/>
              <a:t>More…</a:t>
            </a:r>
            <a:br>
              <a:rPr lang="en-US" sz="2000" dirty="0"/>
            </a:br>
            <a:endParaRPr lang="en-US" sz="2000" dirty="0"/>
          </a:p>
          <a:p>
            <a:endParaRPr lang="en-US" sz="2000" dirty="0"/>
          </a:p>
        </p:txBody>
      </p:sp>
      <p:pic>
        <p:nvPicPr>
          <p:cNvPr id="5" name="Picture 2" descr="C:\Documents and Settings\sandmann\Local Settings\Temporary Internet Files\Content.IE5\SNHFN2Y8\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72" y="803335"/>
            <a:ext cx="2922049" cy="29220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93188" y="0"/>
            <a:ext cx="493126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60958423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2527349" y="4760442"/>
            <a:ext cx="6616651" cy="1752600"/>
          </a:xfrm>
        </p:spPr>
        <p:txBody>
          <a:bodyPr>
            <a:normAutofit lnSpcReduction="10000"/>
          </a:bodyPr>
          <a:lstStyle/>
          <a:p>
            <a:endParaRPr lang="en-US" dirty="0"/>
          </a:p>
          <a:p>
            <a:r>
              <a:rPr lang="en-US" dirty="0" smtClean="0"/>
              <a:t>iarslceproceedings2012</a:t>
            </a:r>
            <a:r>
              <a:rPr lang="en-US" dirty="0"/>
              <a:t>.wikispaces.com/</a:t>
            </a:r>
            <a:r>
              <a:rPr lang="en-US" dirty="0" err="1"/>
              <a:t>Framing+a+research+agenda</a:t>
            </a:r>
            <a:r>
              <a:rPr lang="en-US" dirty="0"/>
              <a:t>+-+institutions</a:t>
            </a:r>
          </a:p>
        </p:txBody>
      </p:sp>
      <p:pic>
        <p:nvPicPr>
          <p:cNvPr id="5" name="Picture 4"/>
          <p:cNvPicPr>
            <a:picLocks noChangeAspect="1"/>
          </p:cNvPicPr>
          <p:nvPr/>
        </p:nvPicPr>
        <p:blipFill>
          <a:blip r:embed="rId2"/>
          <a:stretch>
            <a:fillRect/>
          </a:stretch>
        </p:blipFill>
        <p:spPr>
          <a:xfrm>
            <a:off x="-1" y="34924"/>
            <a:ext cx="7701987" cy="5070475"/>
          </a:xfrm>
          <a:prstGeom prst="rect">
            <a:avLst/>
          </a:prstGeom>
        </p:spPr>
      </p:pic>
    </p:spTree>
    <p:extLst>
      <p:ext uri="{BB962C8B-B14F-4D97-AF65-F5344CB8AC3E}">
        <p14:creationId xmlns:p14="http://schemas.microsoft.com/office/powerpoint/2010/main" val="3978370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2258581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1891701066"/>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9774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1396593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1582326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1692828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INSTITUTIONS</a:t>
            </a:r>
            <a:endParaRPr lang="en-US" dirty="0"/>
          </a:p>
        </p:txBody>
      </p:sp>
      <p:sp>
        <p:nvSpPr>
          <p:cNvPr id="3" name="Content Placeholder 2"/>
          <p:cNvSpPr>
            <a:spLocks noGrp="1"/>
          </p:cNvSpPr>
          <p:nvPr>
            <p:ph idx="1"/>
          </p:nvPr>
        </p:nvSpPr>
        <p:spPr>
          <a:xfrm>
            <a:off x="1242260" y="1819556"/>
            <a:ext cx="7047345" cy="2948280"/>
          </a:xfrm>
        </p:spPr>
        <p:txBody>
          <a:bodyPr/>
          <a:lstStyle/>
          <a:p>
            <a:r>
              <a:rPr lang="en-US" dirty="0" smtClean="0"/>
              <a:t>Institutionalization</a:t>
            </a:r>
          </a:p>
          <a:p>
            <a:r>
              <a:rPr lang="en-US" dirty="0" smtClean="0"/>
              <a:t>Engaged departments</a:t>
            </a:r>
          </a:p>
          <a:p>
            <a:r>
              <a:rPr lang="en-US" dirty="0" smtClean="0"/>
              <a:t>Institutional leadership</a:t>
            </a:r>
          </a:p>
        </p:txBody>
      </p:sp>
    </p:spTree>
    <p:extLst>
      <p:ext uri="{BB962C8B-B14F-4D97-AF65-F5344CB8AC3E}">
        <p14:creationId xmlns:p14="http://schemas.microsoft.com/office/powerpoint/2010/main" val="1164434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3719741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INSTITUTIONS</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1058378858"/>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TotalTime>
  <Words>585</Words>
  <Application>Microsoft Macintosh PowerPoint</Application>
  <PresentationFormat>On-screen Show (4:3)</PresentationFormat>
  <Paragraphs>88</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Theme</vt:lpstr>
      <vt:lpstr> </vt:lpstr>
      <vt:lpstr>IUPUI Series on Service Learning Research</vt:lpstr>
      <vt:lpstr>PowerPoint Presentation</vt:lpstr>
      <vt:lpstr>Focusing on theory</vt:lpstr>
      <vt:lpstr>Focusing on theory</vt:lpstr>
      <vt:lpstr>Research on Service Learning:  Conceptual Frameworks and Assessment</vt:lpstr>
      <vt:lpstr>Section: INSTITUTIONS</vt:lpstr>
      <vt:lpstr>Chapter template</vt:lpstr>
      <vt:lpstr>Critical review of research to date: INSTITUTIONS</vt:lpstr>
      <vt:lpstr>Institutional Leadership L. Sandmann &amp; W. Plater </vt:lpstr>
      <vt:lpstr>PowerPoint Presentation</vt:lpstr>
      <vt:lpstr>PowerPoint Presentation</vt:lpstr>
      <vt:lpstr>Range of Theories</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31</cp:revision>
  <cp:lastPrinted>2012-09-20T19:45:21Z</cp:lastPrinted>
  <dcterms:created xsi:type="dcterms:W3CDTF">2012-08-26T22:57:48Z</dcterms:created>
  <dcterms:modified xsi:type="dcterms:W3CDTF">2012-09-24T06:12:30Z</dcterms:modified>
</cp:coreProperties>
</file>